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5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723605954" initials="1" lastIdx="1" clrIdx="0">
    <p:extLst>
      <p:ext uri="{19B8F6BF-5375-455C-9EA6-DF929625EA0E}">
        <p15:presenceInfo xmlns:p15="http://schemas.microsoft.com/office/powerpoint/2012/main" userId="c9c77bfd3df9d5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 autoAdjust="0"/>
    <p:restoredTop sz="94151" autoAdjust="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90D2A-1BF5-C040-B823-4811F8E87739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F4785-A33D-4B40-B282-F3D7F7D48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43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7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29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6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0366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48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58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31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7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4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6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8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1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9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0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2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7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7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  <p:sldLayoutId id="2147483986" r:id="rId14"/>
    <p:sldLayoutId id="2147483987" r:id="rId15"/>
    <p:sldLayoutId id="2147483988" r:id="rId16"/>
    <p:sldLayoutId id="2147483989" r:id="rId17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5850" y="457201"/>
            <a:ext cx="10077450" cy="1828799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bn-BD" sz="13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" y="2286000"/>
            <a:ext cx="1007745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27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ছবিগুলো দেখ </a:t>
            </a: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4" y="2528888"/>
            <a:ext cx="3027564" cy="3665727"/>
          </a:xfrm>
        </p:spPr>
      </p:pic>
      <p:sp>
        <p:nvSpPr>
          <p:cNvPr id="4" name="AutoShape 2" descr="Caka.jpg"/>
          <p:cNvSpPr>
            <a:spLocks noChangeAspect="1" noChangeArrowheads="1"/>
          </p:cNvSpPr>
          <p:nvPr/>
        </p:nvSpPr>
        <p:spPr bwMode="auto">
          <a:xfrm>
            <a:off x="4763" y="4763"/>
            <a:ext cx="21717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505" y="2528888"/>
            <a:ext cx="4330856" cy="32901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9258" y="2412515"/>
            <a:ext cx="4158702" cy="3522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68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bn-BD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জোড়ায় কাজ 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চোখের</a:t>
            </a:r>
            <a:r>
              <a:rPr lang="en-GB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ত্রুটি</a:t>
            </a:r>
            <a:r>
              <a:rPr lang="en-GB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GB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GB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GB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GB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GB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GB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GB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bn-IN" sz="360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87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bn-BD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214694"/>
            <a:ext cx="10364451" cy="4207714"/>
          </a:xfrm>
        </p:spPr>
        <p:txBody>
          <a:bodyPr>
            <a:normAutofit/>
          </a:bodyPr>
          <a:lstStyle/>
          <a:p>
            <a:pPr algn="just" fontAlgn="base"/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স্বাভাবিক চোখের দৃষ্টির পাল্লা 25</a:t>
            </a:r>
            <a:r>
              <a:rPr lang="en-GB" sz="1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cm</a:t>
            </a:r>
            <a:r>
              <a:rPr lang="en-GB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থেকে অসীম পর্যন্ত বিস্তৃত অর্থাৎ, স্বাভাবিক চোখ 25</a:t>
            </a:r>
            <a:r>
              <a:rPr lang="en-GB" sz="1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cm</a:t>
            </a:r>
            <a: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থেকে অসীম দূরত্বের মধ্যে যে কোনো বস্তু স্পষ্ট দেখতে </a:t>
            </a:r>
            <a:r>
              <a:rPr lang="bn-IN" sz="24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পায়। 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যদি কোনো চোখ এই পাল্লার মধ্যে কোনো বস্তুকে স্পষ্ট দেখতে না </a:t>
            </a:r>
            <a:r>
              <a:rPr lang="bn-IN" sz="24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পায় 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তাহলে সেই চোখ ত্রুটিপূর্ণ বলে ধরা </a:t>
            </a:r>
            <a:r>
              <a:rPr lang="bn-IN" sz="24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হয়। 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চোখে প্রধানত দুই ধরনের ত্রুটি দেখা </a:t>
            </a:r>
            <a:r>
              <a:rPr lang="bn-IN" sz="24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যায়। 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যথা-</a:t>
            </a:r>
            <a:endParaRPr lang="en-GB" sz="2400" dirty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১. হ্রস্ব দৃষ্টি (</a:t>
            </a:r>
            <a: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Short sight or Myopia</a:t>
            </a:r>
            <a:r>
              <a:rPr lang="en-GB" sz="24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</a:t>
            </a:r>
            <a:r>
              <a:rPr lang="bn-IN" sz="24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/>
            </a:r>
            <a:b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</a:b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২. দীর্ঘ দৃষ্টি (</a:t>
            </a:r>
            <a: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Long sight or </a:t>
            </a:r>
            <a:r>
              <a:rPr lang="en-GB" sz="2400" dirty="0" err="1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Hypermetropia</a:t>
            </a:r>
            <a: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</a:t>
            </a:r>
            <a:b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</a:br>
            <a:endParaRPr lang="bn-IN" dirty="0"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99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ছবিগুলো দেখ 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742" y="2638978"/>
            <a:ext cx="3773978" cy="421902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06" y="2950368"/>
            <a:ext cx="3352404" cy="27687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947" y="2638978"/>
            <a:ext cx="3888053" cy="4011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99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as-IN" sz="3600" smtClean="0">
                <a:latin typeface="NikoshBAN" pitchFamily="2" charset="0"/>
                <a:cs typeface="NikoshBAN" pitchFamily="2" charset="0"/>
              </a:rPr>
              <a:t>দীর্ঘ </a:t>
            </a:r>
            <a:r>
              <a:rPr lang="as-IN" sz="3600" dirty="0" smtClean="0">
                <a:latin typeface="NikoshBAN" pitchFamily="2" charset="0"/>
                <a:cs typeface="NikoshBAN" pitchFamily="2" charset="0"/>
              </a:rPr>
              <a:t>দৃষ্টি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র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কারণ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ফলাফল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প্রতিকার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6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8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210937"/>
            <a:ext cx="10515600" cy="3966026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55000" lnSpcReduction="20000"/>
          </a:bodyPr>
          <a:lstStyle/>
          <a:p>
            <a:pPr marL="0" indent="0" algn="just" fontAlgn="base">
              <a:buNone/>
            </a:pPr>
            <a:r>
              <a:rPr lang="bn-IN" sz="3800" b="1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দীর্ঘদৃষ্টি</a:t>
            </a:r>
            <a:r>
              <a:rPr lang="bn-IN" sz="3800" b="1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 :</a:t>
            </a:r>
            <a:r>
              <a:rPr lang="en-GB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 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এই ত্রুটিগ্রস্ত চোখ দূরের জিনিস দেখতে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পায়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কিন্তু কাছের জিনিস স্পস্ট দেখতে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পায়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না। বা চোখের লেন্সের ফোকাস দূরত্ব বেড়ে গেলে অর্থাৎ, অভিসারী ক্ষমতা কমে গেলে চোখে এ ধরনের ত্রুটি দেখা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দেয়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[চিত্র ৯.২৩ (ক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)]।</a:t>
            </a:r>
          </a:p>
          <a:p>
            <a:pPr marL="0" indent="0" algn="just" fontAlgn="base">
              <a:buNone/>
            </a:pPr>
            <a:r>
              <a:rPr lang="bn-IN" sz="3800" b="1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ত্রুটির ফল:</a:t>
            </a:r>
            <a:r>
              <a:rPr lang="en-GB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 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এক্ষেত্রে চোখের সামনে লক্ষবস্তু থেকে আগত আলোক রশ্মিগুচ্ছ চোখের লেন্সে প্রতিসরিত হয় রেটিনার পেছনে </a:t>
            </a:r>
            <a:r>
              <a:rPr lang="en-GB" sz="33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</a:t>
            </a:r>
            <a:r>
              <a:rPr lang="en-GB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বিন্দুতে মিলিত হয় [চিত্র ৯.২৩ (ক)]। ফলে লক্ষবস্তু স্পষ্ট দেখা যায় না। [এই চোখের নিকট বিন্দু </a:t>
            </a:r>
            <a:r>
              <a:rPr lang="en-GB" sz="33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N</a:t>
            </a:r>
            <a:r>
              <a:rPr lang="en-GB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থেকে দূরে সরে </a:t>
            </a:r>
            <a:r>
              <a:rPr lang="en-GB" sz="33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O</a:t>
            </a:r>
            <a:r>
              <a:rPr lang="en-GB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বিন্দুতে চলে যায় যা 25</a:t>
            </a:r>
            <a:r>
              <a:rPr lang="en-GB" sz="33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cm</a:t>
            </a:r>
            <a:r>
              <a:rPr lang="en-GB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চেয়ে অনেক বেশি। তাই এ চোখে </a:t>
            </a:r>
            <a:r>
              <a:rPr lang="en-GB" sz="33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O</a:t>
            </a:r>
            <a:r>
              <a:rPr lang="en-GB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-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এর চেয়ে নিকটবতী স্থানের বস্তু স্পষ্ট দেখা যায় না [চিত্র ৯.২৪ (খ)]।</a:t>
            </a:r>
            <a:endParaRPr lang="en-GB" sz="3800" dirty="0" smtClean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 algn="just" fontAlgn="base">
              <a:buNone/>
            </a:pPr>
            <a:r>
              <a:rPr lang="bn-IN" sz="3800" b="1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প্রতিকার</a:t>
            </a:r>
            <a:r>
              <a:rPr lang="bn-IN" sz="3800" b="1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 :</a:t>
            </a:r>
            <a:r>
              <a:rPr lang="en-GB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 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চোখের লেন্সের অভিসারী ক্ষমতা কমে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যাওয়ার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দরুন এ ত্রুটির উদ্ভব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হয়।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তাই এ ত্রুটি দূর (চিত্র ৯.২৩) করতে চোখের লেন্সের অভিসারী ক্ষমতা বাড়াতে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হয়।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 জন্যে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সহায়ক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লেন্স হিসেবে উত্তল লেন্স ব্যবহার করা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হয়।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তাছাড়া একমাত্র উত্তল লেন্সই লক্ষবস্তুর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চেয়েও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দূরে সোজা অবাস্তব প্রতিবিম্ব গঠন করে। এক্ষেত্রে তাই চোখের লেন্সের সামনে </a:t>
            </a:r>
            <a:r>
              <a:rPr lang="bn-IN" sz="3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সহায়ক 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লেন্স বা চশমা হিসেবে এমন ক্ষমতা তথা ফোকাস দূরত্ববিশিষ্ট উত্তল লেন্স ব্যবহার করতে হবে যা স্বাভাবিক চোখের নিকট বিন্দু </a:t>
            </a:r>
            <a:r>
              <a:rPr lang="en-GB" sz="33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N-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 স্থাপিত লক্ষবস্তুর বিম্ব ত্রুটিপূর্ণ চোখের নিকট বিন্দু </a:t>
            </a:r>
            <a:r>
              <a:rPr lang="en-GB" sz="33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O</a:t>
            </a:r>
            <a:r>
              <a:rPr lang="en-GB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-</a:t>
            </a:r>
            <a:r>
              <a:rPr lang="bn-IN" sz="3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তে গঠন করে [চিত্র ৯.২৩ (গ)]।</a:t>
            </a:r>
            <a:endParaRPr lang="en-GB" sz="3800" dirty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1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/>
            </a:r>
            <a:br>
              <a:rPr lang="en-GB" sz="1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</a:br>
            <a:r>
              <a:rPr lang="bn-IN" sz="1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endParaRPr lang="bn-BD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0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bn-BD" sz="8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8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376833"/>
            <a:ext cx="10515600" cy="4435476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n-IN" sz="2400" b="1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2400" b="1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1</a:t>
            </a:r>
            <a:r>
              <a:rPr lang="bn-IN" sz="2400" b="1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  <a:r>
              <a:rPr lang="en-US" sz="2400" b="1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b="1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চক্ষুলেন্স </a:t>
            </a:r>
            <a:r>
              <a:rPr lang="bn-IN" sz="2400" b="1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দ্বারা গঠিত বিম্ব কীরূপ</a:t>
            </a:r>
            <a:r>
              <a:rPr lang="bn-IN" sz="2400" b="1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?</a:t>
            </a:r>
            <a:endParaRPr lang="en-GB" sz="2400" b="1" dirty="0"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45720" indent="0">
              <a:buNone/>
            </a:pPr>
            <a:r>
              <a:rPr lang="en-GB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ক) অবাস্তব ও উল্টা</a:t>
            </a:r>
            <a:r>
              <a:rPr lang="en-GB" sz="24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খ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বাস্তব ও সোজা</a:t>
            </a:r>
            <a:r>
              <a:rPr lang="en-GB" sz="24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বাস্তব ও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উল্টা                </a:t>
            </a:r>
            <a:r>
              <a:rPr lang="en-GB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ঘ) অবাস্তব ও সোজা</a:t>
            </a:r>
            <a:endParaRPr lang="en-GB" sz="2400" dirty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2400" b="1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২। ক্ষীণদৃষ্টি </a:t>
            </a:r>
            <a:r>
              <a:rPr lang="bn-IN" sz="2400" b="1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সম্পন্ন ব্যক্তির চশমায় কোন লেন্স ব্যবহৃত হয়?</a:t>
            </a:r>
            <a:endParaRPr lang="en-GB" sz="2400" b="1" dirty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GB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ক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সমতল</a:t>
            </a:r>
            <a:r>
              <a:rPr lang="en-GB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     খ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উত্তল</a:t>
            </a:r>
            <a:r>
              <a:rPr lang="en-GB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            গ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অবতল                        </a:t>
            </a:r>
            <a:r>
              <a:rPr lang="en-GB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ঘ)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সমতলাবতল</a:t>
            </a:r>
            <a:endParaRPr lang="en-GB" sz="2400" dirty="0" smtClean="0"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2400" b="1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৩। চোখের ক্ষীণদৃষ্টির কারণ কী?</a:t>
            </a:r>
            <a:endParaRPr lang="en-GB" sz="2400" b="1" dirty="0" smtClean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চক্ষুলেন্সের অভিসারী ক্ষমতা কমে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যাওয়া</a:t>
            </a:r>
            <a:r>
              <a:rPr lang="bn-IN" sz="24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    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খ) চক্ষুলেন্সের অভিসারী ক্ষমতা বেড়ে যাওয়া</a:t>
            </a:r>
            <a:endParaRPr lang="en-GB" sz="2400" dirty="0" smtClean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অক্ষিগোলকের ব্যাসার্ধ কমে </a:t>
            </a:r>
            <a:r>
              <a:rPr lang="bn-IN" sz="2400" dirty="0" smtClean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যাওয়া                              ঘ</a:t>
            </a:r>
            <a:r>
              <a:rPr lang="bn-IN" sz="2400" dirty="0"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ফোকাস দূরত্ব কমে যাওয়া</a:t>
            </a:r>
            <a:endParaRPr lang="en-GB" sz="2400" dirty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Vrinda" panose="020B0502040204020203" pitchFamily="34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Vrinda" panose="020B0502040204020203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468468" y="2999925"/>
            <a:ext cx="390099" cy="4094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526470" y="4185138"/>
            <a:ext cx="390099" cy="4094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526470" y="5294006"/>
            <a:ext cx="390099" cy="4094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3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BD" sz="9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bn-IN" sz="36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1। হ্রস্ব </a:t>
            </a:r>
            <a:r>
              <a:rPr lang="bn-IN" sz="36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দৃষ্টি</a:t>
            </a:r>
            <a:r>
              <a:rPr lang="en-GB" sz="36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3600" dirty="0" err="1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এর</a:t>
            </a:r>
            <a:r>
              <a:rPr lang="en-GB" sz="36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3600" dirty="0" err="1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কারণ</a:t>
            </a:r>
            <a:r>
              <a:rPr lang="en-GB" sz="36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3600" dirty="0" err="1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ফলাফল</a:t>
            </a:r>
            <a:r>
              <a:rPr lang="en-GB" sz="36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ও </a:t>
            </a:r>
            <a:r>
              <a:rPr lang="en-GB" sz="3600" dirty="0" err="1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প্রতিকার</a:t>
            </a:r>
            <a:r>
              <a:rPr lang="en-GB" sz="36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3600" dirty="0" err="1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লিখ</a:t>
            </a:r>
            <a:r>
              <a:rPr lang="en-GB" sz="36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?</a:t>
            </a:r>
            <a:endParaRPr lang="en-GB" sz="3600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93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115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0689"/>
            <a:ext cx="12191999" cy="5167311"/>
          </a:xfrm>
        </p:spPr>
      </p:pic>
    </p:spTree>
    <p:extLst>
      <p:ext uri="{BB962C8B-B14F-4D97-AF65-F5344CB8AC3E}">
        <p14:creationId xmlns:p14="http://schemas.microsoft.com/office/powerpoint/2010/main" val="13413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 algn="ctr"/>
            <a:r>
              <a:rPr lang="bn-BD" sz="66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214694"/>
            <a:ext cx="10104745" cy="3962269"/>
          </a:xfrm>
        </p:spPr>
        <p:txBody>
          <a:bodyPr>
            <a:norm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নামঃ মোঃ জহুরুল হক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সহকারী শিক্ষক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 (তথ্য ও যোগাযোগ প্রযুক্তি)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হরিরামপুর উচ্চ বিদ্যালয়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মীরগঞ্জ,বাঘা,রাজশাহী ।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278" y="2263809"/>
            <a:ext cx="3047242" cy="309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6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bn-BD" sz="8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214694"/>
            <a:ext cx="10515600" cy="3962269"/>
          </a:xfrm>
        </p:spPr>
        <p:txBody>
          <a:bodyPr>
            <a:normAutofit fontScale="85000" lnSpcReduction="20000"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শ্রেনিঃ নবম 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বিষয়ঃ পদার্থবিজ্ঞান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 নবম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পাঠ শিরোনামঃ </a:t>
            </a:r>
            <a:r>
              <a:rPr lang="en-GB" sz="3200" dirty="0" err="1">
                <a:latin typeface="NikoshBAN" pitchFamily="2" charset="0"/>
                <a:cs typeface="NikoshBAN" pitchFamily="2" charset="0"/>
              </a:rPr>
              <a:t>আলোর</a:t>
            </a:r>
            <a:r>
              <a:rPr lang="en-GB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200" dirty="0" err="1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সরণ</a:t>
            </a:r>
            <a:r>
              <a:rPr lang="en-GB" sz="3200" dirty="0">
                <a:latin typeface="NikoshBAN" pitchFamily="2" charset="0"/>
                <a:cs typeface="NikoshBAN" pitchFamily="2" charset="0"/>
              </a:rPr>
              <a:t> 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পাঠ নম্বারঃ</a:t>
            </a:r>
            <a:r>
              <a:rPr lang="en-GB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৯.</a:t>
            </a:r>
            <a:r>
              <a:rPr lang="en-GB" sz="3200" dirty="0">
                <a:latin typeface="NikoshBAN" pitchFamily="2" charset="0"/>
                <a:cs typeface="NikoshBAN" pitchFamily="2" charset="0"/>
              </a:rPr>
              <a:t>১০, ৯.১১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সময়ঃ ৫০ মিনিট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25-09-2017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86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ছবিগুলো দেখ </a:t>
            </a:r>
            <a:endParaRPr lang="en-US" sz="8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30" y="2639508"/>
            <a:ext cx="3179401" cy="317940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437" y="2639508"/>
            <a:ext cx="3007610" cy="33622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046" y="2960856"/>
            <a:ext cx="5477953" cy="305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27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bn-BD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 পাঠ </a:t>
            </a:r>
            <a:endParaRPr lang="en-US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n-IN" sz="2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চোখের </a:t>
            </a:r>
            <a:r>
              <a:rPr lang="bn-IN" sz="2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ক্রিয়া</a:t>
            </a:r>
            <a:endParaRPr lang="en-GB" sz="2800" dirty="0">
              <a:solidFill>
                <a:srgbClr val="252525"/>
              </a:solidFill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2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চোখের ত্রুটি ও তার প্রতিকার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82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4">
                  <a:lumMod val="75000"/>
                  <a:tint val="66000"/>
                  <a:satMod val="16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bn-BD" sz="6000" dirty="0">
                <a:latin typeface="NikoshBAN" pitchFamily="2" charset="0"/>
                <a:cs typeface="NikoshBAN" pitchFamily="2" charset="0"/>
              </a:rPr>
              <a:t>এই পাঠ থেকে শিখার্থীরা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1</a:t>
            </a:r>
            <a:r>
              <a:rPr lang="en-US" sz="360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  <a:r>
              <a:rPr lang="en-GB" sz="360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মানব চোখে গঠিত প্রতিবম্ব সম্পর্কে  </a:t>
            </a:r>
            <a:r>
              <a:rPr lang="bn-BD" sz="3600">
                <a:latin typeface="NikoshBAN" pitchFamily="2" charset="0"/>
                <a:cs typeface="NikoshBAN" pitchFamily="2" charset="0"/>
              </a:rPr>
              <a:t>লিখতে পারবে ?</a:t>
            </a:r>
          </a:p>
          <a:p>
            <a:pPr marL="0" indent="0">
              <a:buNone/>
            </a:pPr>
            <a:r>
              <a:rPr lang="en-GB" sz="3600">
                <a:latin typeface="NikoshBAN" pitchFamily="2" charset="0"/>
                <a:cs typeface="NikoshBAN" pitchFamily="2" charset="0"/>
              </a:rPr>
              <a:t>২। মানব চোক্ষুর ত্রুটির প্রকারভেদ সম্পর্কে বলতে পারবে?</a:t>
            </a:r>
            <a:endParaRPr lang="en-US" sz="360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GB" sz="3600">
                <a:latin typeface="NikoshBAN" pitchFamily="2" charset="0"/>
                <a:cs typeface="NikoshBAN" pitchFamily="2" charset="0"/>
              </a:rPr>
              <a:t>৩। মানব চোক্ষুর ত্রুটি সম্পর্কে বলতে</a:t>
            </a:r>
            <a:r>
              <a:rPr lang="bn-BD" sz="360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পারবে 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91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2899"/>
            <a:ext cx="10515600" cy="1325563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BD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ছবিগুলো দেখ </a:t>
            </a:r>
            <a:endParaRPr lang="en-US" sz="8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400" y="1883178"/>
            <a:ext cx="3925695" cy="30047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30" y="2091430"/>
            <a:ext cx="3944834" cy="33450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2800" y="2224693"/>
            <a:ext cx="2619375" cy="307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55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BD" sz="8800" dirty="0"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noFill/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40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1. </a:t>
            </a:r>
            <a:r>
              <a:rPr lang="en-GB" sz="40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চোখের</a:t>
            </a:r>
            <a:r>
              <a:rPr lang="en-GB" sz="40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</a:t>
            </a:r>
            <a:r>
              <a:rPr lang="en-GB" sz="4000" dirty="0" err="1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থায়</a:t>
            </a:r>
            <a:r>
              <a:rPr lang="en-GB" sz="40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000" dirty="0" err="1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প্রতিবম্ব</a:t>
            </a:r>
            <a:r>
              <a:rPr lang="en-GB" sz="40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0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গঠিত</a:t>
            </a:r>
            <a:r>
              <a:rPr lang="en-GB" sz="40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0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GB" sz="40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1984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10515600" cy="135636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1965960"/>
            <a:ext cx="10515600" cy="4312010"/>
          </a:xfrm>
          <a:noFill/>
        </p:spPr>
        <p:txBody>
          <a:bodyPr>
            <a:normAutofit/>
          </a:bodyPr>
          <a:lstStyle/>
          <a:p>
            <a:pPr fontAlgn="base"/>
            <a:r>
              <a:rPr lang="bn-IN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প্রতিবিম্বটি </a:t>
            </a:r>
            <a:r>
              <a:rPr lang="bn-IN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যেখানে গঠিত </a:t>
            </a:r>
            <a:r>
              <a:rPr lang="bn-IN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হবে </a:t>
            </a:r>
            <a:r>
              <a:rPr lang="bn-IN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 হলো চোখের রেটিনা। এটি রড ও কোণ </a:t>
            </a:r>
            <a:r>
              <a:rPr lang="bn-IN" sz="24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(</a:t>
            </a:r>
            <a:r>
              <a:rPr lang="en-US" sz="24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rods and cones) </a:t>
            </a:r>
            <a:r>
              <a:rPr lang="bn-IN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নামে কতগুলো আলোক সংবেদনশীল কোষ তথা স্নায়ুতন্তু দ্বারা তৈরি। রেটিনার উপর বিম্ব বা আলো পড়লে তা ঐ স্নায়ুতন্তুতে এক প্রকার উত্তেজনা সৃষ্টি করে ফলে মস্তিষ্কে দর্শনের অনুভূতি জাগে এবং আমরা সেই বস্তু দেখতে পাই।</a:t>
            </a:r>
          </a:p>
        </p:txBody>
      </p:sp>
    </p:spTree>
    <p:extLst>
      <p:ext uri="{BB962C8B-B14F-4D97-AF65-F5344CB8AC3E}">
        <p14:creationId xmlns:p14="http://schemas.microsoft.com/office/powerpoint/2010/main" val="346021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4618823</TotalTime>
  <Words>361</Words>
  <Application>Microsoft Office PowerPoint</Application>
  <PresentationFormat>Widescreen</PresentationFormat>
  <Paragraphs>52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NikoshBAN</vt:lpstr>
      <vt:lpstr>Times New Roman</vt:lpstr>
      <vt:lpstr>Tw Cen MT</vt:lpstr>
      <vt:lpstr>Vrinda</vt:lpstr>
      <vt:lpstr>Droplet</vt:lpstr>
      <vt:lpstr>স্বাগতম </vt:lpstr>
      <vt:lpstr>শিক্ষক পরিচিতি</vt:lpstr>
      <vt:lpstr>পাঠ পরিচিতি</vt:lpstr>
      <vt:lpstr>নিচের ছবিগুলো দেখ </vt:lpstr>
      <vt:lpstr>আজকের পাঠ </vt:lpstr>
      <vt:lpstr>এই পাঠ থেকে শিখার্থীরা </vt:lpstr>
      <vt:lpstr>নিচের ছবিগুলো দেখ </vt:lpstr>
      <vt:lpstr>একক কাজ </vt:lpstr>
      <vt:lpstr>সমাধান</vt:lpstr>
      <vt:lpstr>নিচের ছবিগুলো দেখ </vt:lpstr>
      <vt:lpstr>জোড়ায় কাজ </vt:lpstr>
      <vt:lpstr>সমাধান</vt:lpstr>
      <vt:lpstr>নিচের ছবিগুলো দেখ </vt:lpstr>
      <vt:lpstr>দলীয় কাজ </vt:lpstr>
      <vt:lpstr>সমাধান</vt:lpstr>
      <vt:lpstr>মূল্যায়ন 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zahurul</dc:creator>
  <cp:lastModifiedBy>zahurul</cp:lastModifiedBy>
  <cp:revision>323</cp:revision>
  <dcterms:created xsi:type="dcterms:W3CDTF">2016-11-27T03:06:18Z</dcterms:created>
  <dcterms:modified xsi:type="dcterms:W3CDTF">2017-10-13T01:57:27Z</dcterms:modified>
</cp:coreProperties>
</file>